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CD26-26CA-48EB-93E5-190E04645B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BEB1-BE52-433D-87DF-18436D4FF2E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E087-4E89-446E-A139-116813D069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0F63-8A2E-4378-A729-EA7434863A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2BFEC-C7DF-49A9-B4FE-DBD53F9D1BE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A846-F973-4BF2-B5B6-DFF97323567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4777-875D-4310-8A5D-ECFE692B43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CBBC-73D1-45B5-8551-9E0C2E0D1A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2B5C-AFA3-467E-A203-4AD83AF072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70C6-8F19-4118-81FC-A5ECE28445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B07F-2C97-4DEB-BE5E-E11E65E16D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249B5749-9D09-4475-B330-E93F775F2F8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862263"/>
            <a:ext cx="8435975" cy="1143000"/>
          </a:xfrm>
        </p:spPr>
        <p:txBody>
          <a:bodyPr/>
          <a:lstStyle/>
          <a:p>
            <a:r>
              <a:rPr lang="zh-TW" altLang="en-US" sz="3200" b="1">
                <a:ea typeface="標楷體" pitchFamily="65" charset="-120"/>
              </a:rPr>
              <a:t>第二章</a:t>
            </a:r>
            <a:br>
              <a:rPr lang="zh-TW" altLang="en-US" sz="3200" b="1">
                <a:ea typeface="標楷體" pitchFamily="65" charset="-120"/>
              </a:rPr>
            </a:br>
            <a:r>
              <a:rPr lang="zh-TW" altLang="en-US" sz="3200" b="1">
                <a:ea typeface="標楷體" pitchFamily="65" charset="-120"/>
              </a:rPr>
              <a:t/>
            </a:r>
            <a:br>
              <a:rPr lang="zh-TW" altLang="en-US" sz="3200" b="1">
                <a:ea typeface="標楷體" pitchFamily="65" charset="-120"/>
              </a:rPr>
            </a:br>
            <a:r>
              <a:rPr lang="zh-TW" altLang="en-US" sz="3200" b="1">
                <a:ea typeface="標楷體" pitchFamily="65" charset="-120"/>
              </a:rPr>
              <a:t>單相變壓器的原理、試驗、電壓調整率與效率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理想變壓器</a:t>
            </a:r>
            <a:r>
              <a:rPr lang="en-US" altLang="zh-TW" b="1">
                <a:ea typeface="標楷體" pitchFamily="65" charset="-120"/>
              </a:rPr>
              <a:t>(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The ideal transformer)</a:t>
            </a:r>
            <a:endParaRPr lang="en-US" altLang="zh-TW" b="1"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繞組的銅損為零。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鐵心無渦流損及磁滯損或鐵損為零。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鐵心的導磁係數</a:t>
            </a:r>
            <a:r>
              <a:rPr lang="el-GR" altLang="zh-TW">
                <a:latin typeface="標楷體" pitchFamily="65" charset="-120"/>
                <a:ea typeface="標楷體" pitchFamily="65" charset="-120"/>
              </a:rPr>
              <a:t>μ</a:t>
            </a:r>
            <a:r>
              <a:rPr lang="zh-TW" altLang="el-GR">
                <a:latin typeface="標楷體" pitchFamily="65" charset="-120"/>
                <a:ea typeface="標楷體" pitchFamily="65" charset="-120"/>
              </a:rPr>
              <a:t>為無限大。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l-GR">
                <a:latin typeface="標楷體" pitchFamily="65" charset="-120"/>
                <a:ea typeface="標楷體" pitchFamily="65" charset="-120"/>
              </a:rPr>
              <a:t>繞組間的耦合係數</a:t>
            </a:r>
            <a:r>
              <a:rPr lang="el-GR" altLang="zh-TW">
                <a:latin typeface="標楷體" pitchFamily="65" charset="-120"/>
                <a:ea typeface="標楷體" pitchFamily="65" charset="-120"/>
              </a:rPr>
              <a:t>K=1</a:t>
            </a:r>
            <a:r>
              <a:rPr lang="zh-TW" altLang="el-GR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l-GR">
                <a:latin typeface="標楷體" pitchFamily="65" charset="-120"/>
                <a:ea typeface="標楷體" pitchFamily="65" charset="-120"/>
              </a:rPr>
              <a:t>變壓器的電壓調整率為零。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1331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991475" cy="387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設互磁通</a:t>
            </a:r>
            <a:r>
              <a:rPr lang="el-GR" altLang="zh-TW" sz="2800">
                <a:latin typeface="標楷體" pitchFamily="65" charset="-120"/>
                <a:ea typeface="標楷體" pitchFamily="65" charset="-120"/>
              </a:rPr>
              <a:t>ψ</a:t>
            </a:r>
            <a:r>
              <a:rPr lang="zh-TW" altLang="el-GR" sz="2800">
                <a:latin typeface="標楷體" pitchFamily="65" charset="-120"/>
                <a:ea typeface="標楷體" pitchFamily="65" charset="-120"/>
              </a:rPr>
              <a:t>為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l-GR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1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056438" cy="2060575"/>
          </a:xfrm>
          <a:prstGeom prst="rect">
            <a:avLst/>
          </a:prstGeom>
          <a:noFill/>
        </p:spPr>
      </p:pic>
      <p:pic>
        <p:nvPicPr>
          <p:cNvPr id="14342" name="Picture 6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652963"/>
            <a:ext cx="5976937" cy="151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1536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6624638" cy="350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由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V1=E1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V2=E2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，及上述各式可得</a:t>
            </a:r>
          </a:p>
        </p:txBody>
      </p:sp>
      <p:pic>
        <p:nvPicPr>
          <p:cNvPr id="1638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848600" cy="836613"/>
          </a:xfrm>
          <a:prstGeom prst="rect">
            <a:avLst/>
          </a:prstGeom>
          <a:noFill/>
        </p:spPr>
      </p:pic>
      <p:pic>
        <p:nvPicPr>
          <p:cNvPr id="16389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781300"/>
            <a:ext cx="6119813" cy="884238"/>
          </a:xfrm>
          <a:prstGeom prst="rect">
            <a:avLst/>
          </a:prstGeom>
          <a:noFill/>
        </p:spPr>
      </p:pic>
      <p:pic>
        <p:nvPicPr>
          <p:cNvPr id="16390" name="Picture 6" descr="剪輯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5113338" cy="108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1741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208962" cy="409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ea typeface="標楷體" pitchFamily="65" charset="-120"/>
              </a:rPr>
              <a:t>經由理想變壓器的阻抗轉換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1843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200900" cy="4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Times New Roman" pitchFamily="18" charset="0"/>
                <a:ea typeface="標楷體" pitchFamily="65" charset="-120"/>
              </a:rPr>
              <a:t>實際變壓器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(The real transformer)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產生互磁通</a:t>
            </a:r>
            <a:r>
              <a:rPr lang="el-GR" altLang="zh-TW">
                <a:latin typeface="Times New Roman" pitchFamily="18" charset="0"/>
                <a:ea typeface="標楷體" pitchFamily="65" charset="-120"/>
              </a:rPr>
              <a:t>ψ</a:t>
            </a:r>
            <a:r>
              <a:rPr lang="zh-TW" altLang="el-GR">
                <a:latin typeface="Times New Roman" pitchFamily="18" charset="0"/>
                <a:ea typeface="標楷體" pitchFamily="65" charset="-120"/>
              </a:rPr>
              <a:t>之磁化電流</a:t>
            </a:r>
            <a:r>
              <a:rPr lang="el-GR" altLang="zh-TW">
                <a:latin typeface="Times New Roman" pitchFamily="18" charset="0"/>
                <a:ea typeface="標楷體" pitchFamily="65" charset="-120"/>
              </a:rPr>
              <a:t>I</a:t>
            </a:r>
            <a:r>
              <a:rPr lang="el-GR" altLang="zh-TW" baseline="-25000">
                <a:latin typeface="Times New Roman" pitchFamily="18" charset="0"/>
                <a:ea typeface="標楷體" pitchFamily="65" charset="-120"/>
              </a:rPr>
              <a:t>m</a:t>
            </a:r>
            <a:r>
              <a:rPr lang="zh-TW" altLang="el-GR">
                <a:latin typeface="Times New Roman" pitchFamily="18" charset="0"/>
                <a:ea typeface="標楷體" pitchFamily="65" charset="-120"/>
              </a:rPr>
              <a:t>與供應鐵損之電流</a:t>
            </a:r>
            <a:r>
              <a:rPr lang="el-GR" altLang="zh-TW">
                <a:latin typeface="Times New Roman" pitchFamily="18" charset="0"/>
                <a:ea typeface="標楷體" pitchFamily="65" charset="-120"/>
              </a:rPr>
              <a:t>I</a:t>
            </a:r>
            <a:r>
              <a:rPr lang="el-GR" altLang="zh-TW" baseline="-2500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l-GR">
                <a:latin typeface="Times New Roman" pitchFamily="18" charset="0"/>
                <a:ea typeface="標楷體" pitchFamily="65" charset="-120"/>
              </a:rPr>
              <a:t>皆不為零。</a:t>
            </a:r>
            <a:endParaRPr lang="zh-TW" altLang="en-US">
              <a:latin typeface="Times New Roman" pitchFamily="18" charset="0"/>
              <a:ea typeface="標楷體" pitchFamily="65" charset="-120"/>
            </a:endParaRPr>
          </a:p>
          <a:p>
            <a:r>
              <a:rPr kumimoji="0" lang="zh-TW" altLang="el-GR">
                <a:latin typeface="Times New Roman" pitchFamily="18" charset="0"/>
                <a:ea typeface="標楷體" pitchFamily="65" charset="-120"/>
              </a:rPr>
              <a:t>ㄧ次與二次繞組的電阻</a:t>
            </a:r>
            <a:r>
              <a:rPr kumimoji="0" lang="el-GR" altLang="zh-TW">
                <a:latin typeface="Times New Roman" pitchFamily="18" charset="0"/>
                <a:ea typeface="標楷體" pitchFamily="65" charset="-120"/>
              </a:rPr>
              <a:t>R1</a:t>
            </a:r>
            <a:r>
              <a:rPr kumimoji="0" lang="zh-TW" altLang="el-GR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el-GR" altLang="zh-TW">
                <a:latin typeface="Times New Roman" pitchFamily="18" charset="0"/>
                <a:ea typeface="標楷體" pitchFamily="65" charset="-120"/>
              </a:rPr>
              <a:t>R2</a:t>
            </a:r>
            <a:r>
              <a:rPr kumimoji="0" lang="zh-TW" altLang="el-GR">
                <a:latin typeface="Times New Roman" pitchFamily="18" charset="0"/>
                <a:ea typeface="標楷體" pitchFamily="65" charset="-120"/>
              </a:rPr>
              <a:t>不為零，且ㄧ次與二次繞組有漏磁通</a:t>
            </a:r>
            <a:endParaRPr kumimoji="0" lang="el-GR" altLang="zh-TW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946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284538"/>
            <a:ext cx="3708400" cy="56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048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920038" cy="368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150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345363" cy="517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ea typeface="標楷體" pitchFamily="65" charset="-120"/>
              </a:rPr>
              <a:t>變壓器的基本原理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10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7632700" cy="3049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變壓器之等效電路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(The equivalent circuit of a transformer)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253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848600" cy="300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355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6840537" cy="533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458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200900" cy="426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560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7848600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662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8135937" cy="2952750"/>
          </a:xfrm>
          <a:prstGeom prst="rect">
            <a:avLst/>
          </a:prstGeom>
          <a:noFill/>
        </p:spPr>
      </p:pic>
      <p:pic>
        <p:nvPicPr>
          <p:cNvPr id="26629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05263"/>
            <a:ext cx="4033837" cy="677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7653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0645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867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6553200" cy="560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2970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0737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3072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6624637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31748" name="Picture 4" descr="剪輯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848600" cy="29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ea typeface="標楷體" pitchFamily="65" charset="-120"/>
              </a:rPr>
              <a:t>變壓器的構造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內鐵式變壓器</a:t>
            </a:r>
          </a:p>
          <a:p>
            <a:r>
              <a:rPr lang="zh-TW" altLang="en-US" sz="4000">
                <a:ea typeface="標楷體" pitchFamily="65" charset="-120"/>
              </a:rPr>
              <a:t>外鐵式變壓器</a:t>
            </a:r>
          </a:p>
          <a:p>
            <a:r>
              <a:rPr lang="zh-TW" altLang="en-US" sz="4000">
                <a:ea typeface="標楷體" pitchFamily="65" charset="-120"/>
              </a:rPr>
              <a:t>分佈外鐵式變壓器</a:t>
            </a:r>
          </a:p>
          <a:p>
            <a:r>
              <a:rPr lang="zh-TW" altLang="en-US" sz="4000">
                <a:ea typeface="標楷體" pitchFamily="65" charset="-120"/>
              </a:rPr>
              <a:t>捲鐵式變壓器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3277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135937" cy="280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ea typeface="標楷體" pitchFamily="65" charset="-120"/>
              </a:rPr>
              <a:t>變壓器的極性試驗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變壓器極性之意義為同ㄧ鐵心上的高壓繞組與低壓繞組在某ㄧ瞬間的 相對極性，亦即高、低壓繞組鄰近的兩端彼此的應電勢為同相位或有</a:t>
            </a:r>
            <a:r>
              <a:rPr lang="en-US" altLang="zh-TW" sz="2800">
                <a:ea typeface="標楷體" pitchFamily="65" charset="-120"/>
              </a:rPr>
              <a:t>180</a:t>
            </a:r>
            <a:r>
              <a:rPr lang="ar-SA" altLang="zh-TW" sz="2800">
                <a:ea typeface="標楷體" pitchFamily="65" charset="-120"/>
                <a:cs typeface="Arial" charset="0"/>
              </a:rPr>
              <a:t>ْ</a:t>
            </a:r>
            <a:r>
              <a:rPr lang="zh-TW" altLang="zh-TW" sz="2800">
                <a:ea typeface="標楷體" pitchFamily="65" charset="-120"/>
                <a:cs typeface="Arial" charset="0"/>
              </a:rPr>
              <a:t> 的相位差。</a:t>
            </a:r>
            <a:endParaRPr lang="zh-TW" altLang="en-US" sz="2800">
              <a:ea typeface="標楷體" pitchFamily="65" charset="-120"/>
              <a:cs typeface="Arial" charset="0"/>
            </a:endParaRPr>
          </a:p>
          <a:p>
            <a:r>
              <a:rPr lang="zh-TW" altLang="ar-SA" sz="2800">
                <a:ea typeface="標楷體" pitchFamily="65" charset="-120"/>
                <a:cs typeface="Arial" charset="0"/>
              </a:rPr>
              <a:t>變壓器的極性可分為加極性與減極性變壓器。電力或配電變壓器皆採用減極性變壓器，因其可使高、低壓相對端子之電壓差降低，以節省絕緣材料。自耦變壓器則採用加極性變壓器，如此可節省高、低壓繞組聯接線之銅材料且施工方便。</a:t>
            </a:r>
            <a:endParaRPr lang="ar-SA" altLang="zh-TW" sz="280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ea typeface="標楷體" pitchFamily="65" charset="-120"/>
              </a:rPr>
              <a:t>極性的表示法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單相兩繞組變壓器，高壓端子用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H1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H2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或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U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V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表示，低壓端子用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x1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x2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或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u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v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表示。</a:t>
            </a:r>
          </a:p>
        </p:txBody>
      </p:sp>
      <p:pic>
        <p:nvPicPr>
          <p:cNvPr id="3482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7056438" cy="245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ea typeface="標楷體" pitchFamily="65" charset="-120"/>
              </a:rPr>
              <a:t>極性試驗的方法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直流法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開關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S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閉合瞬間，若    之指針順偏，則為減極性變壓器，若指針反偏則為加極性變壓器。</a:t>
            </a:r>
          </a:p>
          <a:p>
            <a:pPr>
              <a:buFontTx/>
              <a:buNone/>
            </a:pPr>
            <a:endParaRPr lang="en-US" altLang="zh-TW" sz="28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5845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773238"/>
            <a:ext cx="260350" cy="287337"/>
          </a:xfrm>
          <a:prstGeom prst="rect">
            <a:avLst/>
          </a:prstGeom>
          <a:noFill/>
        </p:spPr>
      </p:pic>
      <p:pic>
        <p:nvPicPr>
          <p:cNvPr id="35846" name="Picture 6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565400"/>
            <a:ext cx="6911975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交流法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若    之值小於    ，則為減極性變壓器，若</a:t>
            </a:r>
          </a:p>
          <a:p>
            <a:pPr>
              <a:buFontTx/>
              <a:buNone/>
            </a:pP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    之值大於    則為加極性變壓器。</a:t>
            </a:r>
          </a:p>
          <a:p>
            <a:pPr>
              <a:buFontTx/>
              <a:buNone/>
            </a:pPr>
            <a:endParaRPr lang="en-US" altLang="zh-TW" sz="28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686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73238"/>
            <a:ext cx="260350" cy="287337"/>
          </a:xfrm>
          <a:prstGeom prst="rect">
            <a:avLst/>
          </a:prstGeom>
          <a:noFill/>
        </p:spPr>
      </p:pic>
      <p:pic>
        <p:nvPicPr>
          <p:cNvPr id="36869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628775"/>
            <a:ext cx="319087" cy="576263"/>
          </a:xfrm>
          <a:prstGeom prst="rect">
            <a:avLst/>
          </a:prstGeom>
          <a:noFill/>
        </p:spPr>
      </p:pic>
      <p:pic>
        <p:nvPicPr>
          <p:cNvPr id="36870" name="Picture 6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1773238"/>
            <a:ext cx="260350" cy="287337"/>
          </a:xfrm>
          <a:prstGeom prst="rect">
            <a:avLst/>
          </a:prstGeom>
          <a:noFill/>
        </p:spPr>
      </p:pic>
      <p:pic>
        <p:nvPicPr>
          <p:cNvPr id="36871" name="Picture 7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133600"/>
            <a:ext cx="319088" cy="576263"/>
          </a:xfrm>
          <a:prstGeom prst="rect">
            <a:avLst/>
          </a:prstGeom>
          <a:noFill/>
        </p:spPr>
      </p:pic>
      <p:pic>
        <p:nvPicPr>
          <p:cNvPr id="36872" name="Picture 8" descr="剪輯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141663"/>
            <a:ext cx="6913562" cy="251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比較法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又稱標準變壓器法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): 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如    之值為零或近於零，則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兩變壓器為同極性，如    之值為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E</a:t>
            </a:r>
            <a:r>
              <a:rPr lang="en-US" altLang="zh-TW" sz="2800" baseline="-25000">
                <a:latin typeface="Times New Roman" pitchFamily="18" charset="0"/>
                <a:ea typeface="標楷體" pitchFamily="65" charset="-120"/>
              </a:rPr>
              <a:t>2A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E</a:t>
            </a:r>
            <a:r>
              <a:rPr lang="en-US" altLang="zh-TW" sz="2800" baseline="-25000">
                <a:latin typeface="Times New Roman" pitchFamily="18" charset="0"/>
                <a:ea typeface="標楷體" pitchFamily="65" charset="-120"/>
              </a:rPr>
              <a:t>2B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之合，則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兩變壓器之極性不同。</a:t>
            </a:r>
          </a:p>
          <a:p>
            <a:pPr>
              <a:buFontTx/>
              <a:buNone/>
            </a:pPr>
            <a:endParaRPr lang="en-US" altLang="zh-TW" sz="28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789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700213"/>
            <a:ext cx="327025" cy="360362"/>
          </a:xfrm>
          <a:prstGeom prst="rect">
            <a:avLst/>
          </a:prstGeom>
          <a:noFill/>
        </p:spPr>
      </p:pic>
      <p:pic>
        <p:nvPicPr>
          <p:cNvPr id="37893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133600"/>
            <a:ext cx="327025" cy="360363"/>
          </a:xfrm>
          <a:prstGeom prst="rect">
            <a:avLst/>
          </a:prstGeom>
          <a:noFill/>
        </p:spPr>
      </p:pic>
      <p:pic>
        <p:nvPicPr>
          <p:cNvPr id="37894" name="Picture 6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4175"/>
            <a:ext cx="5905500" cy="30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開路試驗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(Open circuit test)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2400">
                <a:ea typeface="標楷體" pitchFamily="65" charset="-120"/>
              </a:rPr>
              <a:t>目的</a:t>
            </a:r>
            <a:r>
              <a:rPr lang="en-US" altLang="zh-TW" sz="2400">
                <a:ea typeface="標楷體" pitchFamily="65" charset="-120"/>
              </a:rPr>
              <a:t>:</a:t>
            </a:r>
            <a:r>
              <a:rPr lang="zh-TW" altLang="en-US" sz="2400">
                <a:ea typeface="標楷體" pitchFamily="65" charset="-120"/>
              </a:rPr>
              <a:t>測定變壓器的鐵損及激磁導納、電導及感納。</a:t>
            </a:r>
          </a:p>
          <a:p>
            <a:pPr algn="just"/>
            <a:r>
              <a:rPr kumimoji="0" lang="zh-TW" altLang="en-US" sz="2400">
                <a:ea typeface="標楷體" pitchFamily="65" charset="-120"/>
              </a:rPr>
              <a:t>鐵損之決定</a:t>
            </a:r>
            <a:r>
              <a:rPr kumimoji="0" lang="en-US" altLang="zh-TW" sz="2400">
                <a:ea typeface="標楷體" pitchFamily="65" charset="-120"/>
              </a:rPr>
              <a:t>:</a:t>
            </a:r>
            <a:r>
              <a:rPr kumimoji="0" lang="zh-TW" altLang="en-US" sz="2400">
                <a:ea typeface="標楷體" pitchFamily="65" charset="-120"/>
              </a:rPr>
              <a:t>變壓器的ㄧ次測加入額定電壓，二次測開路，則經由變壓器ㄧ次測繞組的電流為無載電流或激磁電流，其大小為滿載電流的</a:t>
            </a:r>
            <a:r>
              <a:rPr kumimoji="0" lang="en-US" altLang="zh-TW" sz="2400">
                <a:ea typeface="標楷體" pitchFamily="65" charset="-120"/>
              </a:rPr>
              <a:t>2%~5%</a:t>
            </a:r>
            <a:r>
              <a:rPr kumimoji="0" lang="zh-TW" altLang="en-US" sz="2400">
                <a:ea typeface="標楷體" pitchFamily="65" charset="-120"/>
              </a:rPr>
              <a:t>，因此ㄧ次測繞組的銅損可忽略不計，即瓦特表之讀值，可視為變壓器的全部鐵損。</a:t>
            </a:r>
          </a:p>
          <a:p>
            <a:pPr algn="just"/>
            <a:r>
              <a:rPr kumimoji="0" lang="zh-TW" altLang="en-US" sz="2400">
                <a:ea typeface="標楷體" pitchFamily="65" charset="-120"/>
              </a:rPr>
              <a:t>參數的計算</a:t>
            </a:r>
            <a:r>
              <a:rPr kumimoji="0" lang="en-US" altLang="zh-TW" sz="2400">
                <a:ea typeface="標楷體" pitchFamily="65" charset="-120"/>
              </a:rPr>
              <a:t>:</a:t>
            </a:r>
          </a:p>
        </p:txBody>
      </p:sp>
      <p:pic>
        <p:nvPicPr>
          <p:cNvPr id="38917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76700"/>
            <a:ext cx="4248150" cy="182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3994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424862" cy="272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latin typeface="Times New Roman" pitchFamily="18" charset="0"/>
                <a:ea typeface="標楷體" pitchFamily="65" charset="-120"/>
              </a:rPr>
              <a:t>短路試驗</a:t>
            </a:r>
            <a:r>
              <a:rPr lang="en-US" altLang="zh-TW" sz="4800" b="1">
                <a:latin typeface="Times New Roman" pitchFamily="18" charset="0"/>
                <a:ea typeface="標楷體" pitchFamily="65" charset="-120"/>
              </a:rPr>
              <a:t>(Short circuit test)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目的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測定繞組的銅損及計算變壓器的等值阻抗、電阻及電抗。</a:t>
            </a:r>
          </a:p>
          <a:p>
            <a:pPr algn="just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銅損之決定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ㄧ次側輸入滿載電流，而輸入電壓約為其額定電壓的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3~10%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，因鐵損與外加電壓的平方成正比，所以瓦特計之讀值可視為變壓器的銅損。</a:t>
            </a:r>
          </a:p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參數的計算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pic>
        <p:nvPicPr>
          <p:cNvPr id="4096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49725"/>
            <a:ext cx="4608513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198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07375" cy="295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ea typeface="標楷體" pitchFamily="65" charset="-120"/>
              </a:rPr>
              <a:t>內鐵式變壓器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鐵心位於內側，高、低壓繞組則包圍著鐵心且鐵心的形狀呈口字型。</a:t>
            </a:r>
          </a:p>
          <a:p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絕緣容易處理且可節省絕緣費用，但其能承受機械應力的能力較小。</a:t>
            </a:r>
          </a:p>
          <a:p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適用於高電壓、小電流的場合、用銅量較外鐵式變壓器多。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301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064500" cy="290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403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488238" cy="411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>
                <a:latin typeface="Times New Roman" pitchFamily="18" charset="0"/>
                <a:ea typeface="標楷體" pitchFamily="65" charset="-120"/>
              </a:rPr>
              <a:t>變壓器的電壓調整率</a:t>
            </a:r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(Voltage regulation)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電壓調整率定義為變壓器二次側無載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電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壓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800" baseline="-25000" dirty="0" smtClean="0">
                <a:latin typeface="Times New Roman" pitchFamily="18" charset="0"/>
                <a:ea typeface="標楷體" pitchFamily="65" charset="-120"/>
              </a:rPr>
              <a:t>2,nl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與滿載電壓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800" baseline="-25000" dirty="0">
                <a:latin typeface="Times New Roman" pitchFamily="18" charset="0"/>
                <a:ea typeface="標楷體" pitchFamily="65" charset="-120"/>
              </a:rPr>
              <a:t>2,f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之差值，再除以滿載電壓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800" baseline="-25000" dirty="0">
                <a:latin typeface="Times New Roman" pitchFamily="18" charset="0"/>
                <a:ea typeface="標楷體" pitchFamily="65" charset="-120"/>
              </a:rPr>
              <a:t>2,f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，即電壓調整率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V.R.(%)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為</a:t>
            </a:r>
          </a:p>
        </p:txBody>
      </p:sp>
      <p:pic>
        <p:nvPicPr>
          <p:cNvPr id="4506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29000"/>
            <a:ext cx="7775575" cy="242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400" baseline="-25000">
                <a:latin typeface="Times New Roman" pitchFamily="18" charset="0"/>
                <a:ea typeface="標楷體" pitchFamily="65" charset="-120"/>
              </a:rPr>
              <a:t>2,f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為參考電壓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當變壓器之阻抗角</a:t>
            </a:r>
            <a:r>
              <a:rPr lang="el-GR" altLang="zh-TW" sz="2400">
                <a:latin typeface="標楷體" pitchFamily="65" charset="-120"/>
                <a:ea typeface="標楷體" pitchFamily="65" charset="-120"/>
              </a:rPr>
              <a:t>θ</a:t>
            </a:r>
            <a:r>
              <a:rPr lang="el-GR" altLang="zh-TW" sz="2400" baseline="-25000">
                <a:latin typeface="標楷體" pitchFamily="65" charset="-120"/>
                <a:ea typeface="標楷體" pitchFamily="65" charset="-120"/>
              </a:rPr>
              <a:t>T</a:t>
            </a:r>
            <a:r>
              <a:rPr lang="zh-TW" altLang="el-GR" sz="2400">
                <a:latin typeface="標楷體" pitchFamily="65" charset="-120"/>
                <a:ea typeface="標楷體" pitchFamily="65" charset="-120"/>
              </a:rPr>
              <a:t>等於負載功因角</a:t>
            </a:r>
            <a:r>
              <a:rPr lang="el-GR" altLang="zh-TW" sz="2400">
                <a:latin typeface="標楷體" pitchFamily="65" charset="-120"/>
                <a:ea typeface="標楷體" pitchFamily="65" charset="-120"/>
              </a:rPr>
              <a:t>θ</a:t>
            </a:r>
            <a:r>
              <a:rPr lang="el-GR" altLang="zh-TW" sz="2400" baseline="-250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l-GR" sz="2400">
                <a:latin typeface="標楷體" pitchFamily="65" charset="-120"/>
                <a:ea typeface="標楷體" pitchFamily="65" charset="-120"/>
              </a:rPr>
              <a:t>時電壓調整率為最大</a:t>
            </a:r>
            <a:endParaRPr lang="zh-TW" altLang="el-GR" sz="2400" baseline="-25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08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5867400" cy="1163638"/>
          </a:xfrm>
          <a:prstGeom prst="rect">
            <a:avLst/>
          </a:prstGeom>
          <a:noFill/>
        </p:spPr>
      </p:pic>
      <p:pic>
        <p:nvPicPr>
          <p:cNvPr id="46085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565400"/>
            <a:ext cx="6840537" cy="1065213"/>
          </a:xfrm>
          <a:prstGeom prst="rect">
            <a:avLst/>
          </a:prstGeom>
          <a:noFill/>
        </p:spPr>
      </p:pic>
      <p:pic>
        <p:nvPicPr>
          <p:cNvPr id="46086" name="Picture 6" descr="剪輯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508500"/>
            <a:ext cx="6119812" cy="334963"/>
          </a:xfrm>
          <a:prstGeom prst="rect">
            <a:avLst/>
          </a:prstGeom>
          <a:noFill/>
        </p:spPr>
      </p:pic>
      <p:pic>
        <p:nvPicPr>
          <p:cNvPr id="46087" name="Picture 7" descr="剪輯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716338"/>
            <a:ext cx="360045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710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80400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813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7416800" cy="376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4915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135937" cy="347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變壓器之損失與效率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無載損失</a:t>
            </a:r>
            <a:r>
              <a:rPr lang="en-US" altLang="zh-TW" sz="280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變壓器在無載狀態下被激磁，在變壓器內部所發生的損失稱為無載損失，計有磁滯損失、渦流損失與銅損及介質損。</a:t>
            </a:r>
          </a:p>
          <a:p>
            <a:pPr algn="just"/>
            <a:r>
              <a:rPr kumimoji="0" lang="zh-TW" altLang="en-US" sz="2800">
                <a:latin typeface="Times New Roman" pitchFamily="18" charset="0"/>
                <a:ea typeface="標楷體" pitchFamily="65" charset="-120"/>
              </a:rPr>
              <a:t>由於銅損與介質損遠小於磁滯損或渦流損，所以可忽略不計，而鐵損</a:t>
            </a:r>
            <a:r>
              <a:rPr kumimoji="0" lang="en-US" altLang="zh-TW" sz="2800">
                <a:latin typeface="Times New Roman" pitchFamily="18" charset="0"/>
                <a:ea typeface="標楷體" pitchFamily="65" charset="-120"/>
              </a:rPr>
              <a:t>P</a:t>
            </a:r>
            <a:r>
              <a:rPr kumimoji="0" lang="en-US" altLang="zh-TW" sz="2800" baseline="-25000">
                <a:latin typeface="Times New Roman" pitchFamily="18" charset="0"/>
                <a:ea typeface="標楷體" pitchFamily="65" charset="-120"/>
              </a:rPr>
              <a:t>core</a:t>
            </a:r>
            <a:r>
              <a:rPr kumimoji="0" lang="zh-TW" altLang="en-US" sz="2800">
                <a:latin typeface="Times New Roman" pitchFamily="18" charset="0"/>
                <a:ea typeface="標楷體" pitchFamily="65" charset="-120"/>
              </a:rPr>
              <a:t>為</a:t>
            </a:r>
            <a:r>
              <a:rPr kumimoji="0" lang="en-US" altLang="zh-TW" sz="2800"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algn="just">
              <a:buFontTx/>
              <a:buNone/>
            </a:pPr>
            <a:endParaRPr kumimoji="0" lang="en-US" altLang="zh-TW" sz="28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018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21163"/>
            <a:ext cx="4321175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ea typeface="標楷體" pitchFamily="65" charset="-120"/>
              </a:rPr>
              <a:t>負載損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ea typeface="標楷體" pitchFamily="65" charset="-120"/>
              </a:rPr>
              <a:t>變壓器的繞組有負載電流通過時所形成的損失稱為負載</a:t>
            </a:r>
            <a:r>
              <a:rPr lang="zh-TW" altLang="en-US" sz="2800" dirty="0" smtClean="0">
                <a:ea typeface="標楷體" pitchFamily="65" charset="-120"/>
              </a:rPr>
              <a:t>損</a:t>
            </a:r>
            <a:r>
              <a:rPr kumimoji="0"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ea typeface="標楷體" pitchFamily="65" charset="-120"/>
              </a:rPr>
              <a:t>可分為</a:t>
            </a:r>
            <a:r>
              <a:rPr lang="zh-TW" altLang="en-US" sz="2800" dirty="0" smtClean="0">
                <a:ea typeface="標楷體" pitchFamily="65" charset="-120"/>
              </a:rPr>
              <a:t>銅</a:t>
            </a:r>
            <a:r>
              <a:rPr lang="zh-TW" altLang="en-US" sz="2800" dirty="0" smtClean="0">
                <a:ea typeface="標楷體" pitchFamily="65" charset="-120"/>
              </a:rPr>
              <a:t>損</a:t>
            </a:r>
            <a:r>
              <a:rPr lang="zh-TW" altLang="en-US" sz="2800" dirty="0">
                <a:ea typeface="標楷體" pitchFamily="65" charset="-120"/>
              </a:rPr>
              <a:t>與雜散損。</a:t>
            </a:r>
          </a:p>
          <a:p>
            <a:pPr algn="just"/>
            <a:r>
              <a:rPr lang="zh-TW" altLang="en-US" sz="2800" dirty="0">
                <a:ea typeface="標楷體" pitchFamily="65" charset="-120"/>
              </a:rPr>
              <a:t>銅損</a:t>
            </a:r>
            <a:r>
              <a:rPr lang="en-US" altLang="zh-TW" sz="2800" dirty="0">
                <a:ea typeface="標楷體" pitchFamily="65" charset="-120"/>
              </a:rPr>
              <a:t>:</a:t>
            </a:r>
            <a:r>
              <a:rPr lang="zh-TW" altLang="en-US" sz="2800" dirty="0">
                <a:ea typeface="標楷體" pitchFamily="65" charset="-120"/>
              </a:rPr>
              <a:t>負載電流經過變壓器繞組的電阻所造成的損失稱為銅損。</a:t>
            </a:r>
          </a:p>
          <a:p>
            <a:pPr algn="just"/>
            <a:r>
              <a:rPr kumimoji="0" lang="zh-TW" altLang="en-US" sz="2800" dirty="0">
                <a:ea typeface="標楷體" pitchFamily="65" charset="-120"/>
              </a:rPr>
              <a:t>雜散損失</a:t>
            </a:r>
            <a:r>
              <a:rPr kumimoji="0" lang="en-US" altLang="zh-TW" sz="2800" dirty="0">
                <a:ea typeface="標楷體" pitchFamily="65" charset="-120"/>
              </a:rPr>
              <a:t>:</a:t>
            </a:r>
            <a:r>
              <a:rPr kumimoji="0" lang="zh-TW" altLang="en-US" sz="2800" dirty="0">
                <a:ea typeface="標楷體" pitchFamily="65" charset="-120"/>
              </a:rPr>
              <a:t>繞組所產生的磁通，有部分磁通不經過鐵心而經箱壁自成迴路，於箱壁感應ㄧ局部電壓而產生渦流，致消耗電功率。</a:t>
            </a:r>
          </a:p>
          <a:p>
            <a:pPr algn="just"/>
            <a:r>
              <a:rPr kumimoji="0" lang="zh-TW" altLang="en-US" sz="2800" dirty="0">
                <a:ea typeface="標楷體" pitchFamily="65" charset="-120"/>
              </a:rPr>
              <a:t>負載損以銅損為主，而銅損與負載電流的平方成正比。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效率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全負載效率</a:t>
            </a:r>
            <a:r>
              <a:rPr lang="el-GR" altLang="zh-TW" sz="2400">
                <a:latin typeface="標楷體" pitchFamily="65" charset="-120"/>
                <a:ea typeface="標楷體" pitchFamily="65" charset="-120"/>
              </a:rPr>
              <a:t>η</a:t>
            </a:r>
            <a:r>
              <a:rPr lang="el-GR" altLang="zh-TW" sz="2400" baseline="-25000">
                <a:latin typeface="標楷體" pitchFamily="65" charset="-120"/>
                <a:ea typeface="標楷體" pitchFamily="65" charset="-120"/>
              </a:rPr>
              <a:t>f</a:t>
            </a:r>
            <a:r>
              <a:rPr lang="zh-TW" altLang="el-GR" sz="2400">
                <a:latin typeface="標楷體" pitchFamily="65" charset="-120"/>
                <a:ea typeface="標楷體" pitchFamily="65" charset="-120"/>
              </a:rPr>
              <a:t>為</a:t>
            </a:r>
            <a:r>
              <a:rPr lang="el-GR" altLang="zh-TW" sz="2400"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endParaRPr lang="el-GR" altLang="zh-TW" sz="2400" baseline="-25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65532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717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7920038" cy="326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zh-TW" altLang="en-US" sz="2400">
                <a:ea typeface="標楷體" pitchFamily="65" charset="-120"/>
              </a:rPr>
              <a:t>任意負載的效率</a:t>
            </a:r>
          </a:p>
          <a:p>
            <a:endParaRPr lang="zh-TW" altLang="en-US" sz="2400">
              <a:ea typeface="標楷體" pitchFamily="65" charset="-120"/>
            </a:endParaRPr>
          </a:p>
          <a:p>
            <a:endParaRPr lang="zh-TW" altLang="en-US" sz="2800">
              <a:ea typeface="標楷體" pitchFamily="65" charset="-120"/>
            </a:endParaRPr>
          </a:p>
          <a:p>
            <a:endParaRPr lang="zh-TW" altLang="en-US" sz="2800">
              <a:ea typeface="標楷體" pitchFamily="65" charset="-120"/>
            </a:endParaRPr>
          </a:p>
          <a:p>
            <a:r>
              <a:rPr lang="zh-TW" altLang="en-US" sz="2400">
                <a:ea typeface="標楷體" pitchFamily="65" charset="-120"/>
              </a:rPr>
              <a:t>最大效率</a:t>
            </a:r>
            <a:r>
              <a:rPr lang="el-GR" altLang="zh-TW" sz="2400">
                <a:latin typeface="標楷體" pitchFamily="65" charset="-120"/>
                <a:ea typeface="標楷體" pitchFamily="65" charset="-120"/>
              </a:rPr>
              <a:t>η</a:t>
            </a:r>
            <a:r>
              <a:rPr lang="el-GR" altLang="zh-TW" sz="2400" baseline="-25000">
                <a:latin typeface="標楷體" pitchFamily="65" charset="-120"/>
                <a:ea typeface="標楷體" pitchFamily="65" charset="-120"/>
              </a:rPr>
              <a:t>max</a:t>
            </a:r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aseline="-25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ea typeface="標楷體" pitchFamily="65" charset="-120"/>
              </a:rPr>
              <a:t>全日效率</a:t>
            </a:r>
            <a:r>
              <a:rPr lang="el-GR" altLang="zh-TW" sz="2800">
                <a:latin typeface="標楷體" pitchFamily="65" charset="-120"/>
                <a:ea typeface="標楷體" pitchFamily="65" charset="-120"/>
              </a:rPr>
              <a:t>η</a:t>
            </a:r>
            <a:r>
              <a:rPr lang="el-GR" altLang="zh-TW" sz="2800" baseline="-25000">
                <a:latin typeface="標楷體" pitchFamily="65" charset="-120"/>
                <a:ea typeface="標楷體" pitchFamily="65" charset="-120"/>
              </a:rPr>
              <a:t>d</a:t>
            </a:r>
            <a:endParaRPr lang="en-US" altLang="zh-TW" sz="2800" baseline="-25000">
              <a:latin typeface="標楷體" pitchFamily="65" charset="-120"/>
              <a:ea typeface="標楷體" pitchFamily="65" charset="-120"/>
            </a:endParaRPr>
          </a:p>
          <a:p>
            <a:endParaRPr lang="zh-TW" altLang="el-GR" sz="2400" baseline="-25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5184775" cy="1111250"/>
          </a:xfrm>
          <a:prstGeom prst="rect">
            <a:avLst/>
          </a:prstGeom>
          <a:noFill/>
        </p:spPr>
      </p:pic>
      <p:pic>
        <p:nvPicPr>
          <p:cNvPr id="53253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6769100" cy="1030288"/>
          </a:xfrm>
          <a:prstGeom prst="rect">
            <a:avLst/>
          </a:prstGeom>
          <a:noFill/>
        </p:spPr>
      </p:pic>
      <p:pic>
        <p:nvPicPr>
          <p:cNvPr id="53254" name="Picture 6" descr="剪輯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797425"/>
            <a:ext cx="4464050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el-GR" sz="2800" baseline="-25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77" name="Picture 5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7991475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362950" cy="5616575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55300" name="Picture 4" descr="剪輯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5903913" cy="2373312"/>
          </a:xfrm>
          <a:prstGeom prst="rect">
            <a:avLst/>
          </a:prstGeom>
          <a:noFill/>
        </p:spPr>
      </p:pic>
      <p:pic>
        <p:nvPicPr>
          <p:cNvPr id="55301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76700"/>
            <a:ext cx="5473700" cy="223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5632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777162" cy="735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5734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7488237" cy="4421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58372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7848600" cy="1673225"/>
          </a:xfrm>
          <a:prstGeom prst="rect">
            <a:avLst/>
          </a:prstGeom>
          <a:noFill/>
        </p:spPr>
      </p:pic>
      <p:pic>
        <p:nvPicPr>
          <p:cNvPr id="58373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29000"/>
            <a:ext cx="7488238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59396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632700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ea typeface="標楷體" pitchFamily="65" charset="-120"/>
              </a:rPr>
              <a:t>單相變壓器的阻抗標么值</a:t>
            </a:r>
            <a:r>
              <a:rPr lang="en-US" altLang="zh-TW" sz="4000" b="1">
                <a:ea typeface="標楷體" pitchFamily="65" charset="-120"/>
              </a:rPr>
              <a:t>(Per unit)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781550"/>
          </a:xfrm>
        </p:spPr>
        <p:txBody>
          <a:bodyPr/>
          <a:lstStyle/>
          <a:p>
            <a:r>
              <a:rPr lang="zh-TW" altLang="en-US" sz="2400">
                <a:ea typeface="標楷體" pitchFamily="65" charset="-120"/>
              </a:rPr>
              <a:t>標么值定義為實際值除以基值。</a:t>
            </a:r>
          </a:p>
          <a:p>
            <a:r>
              <a:rPr lang="zh-TW" altLang="en-US" sz="2400">
                <a:ea typeface="標楷體" pitchFamily="65" charset="-120"/>
              </a:rPr>
              <a:t>ㄧ般變壓器銘牌之標么值係以其額定容量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S</a:t>
            </a:r>
            <a:r>
              <a:rPr lang="en-US" altLang="zh-TW" sz="2400" baseline="-25000">
                <a:latin typeface="Times New Roman" pitchFamily="18" charset="0"/>
                <a:ea typeface="標楷體" pitchFamily="65" charset="-120"/>
              </a:rPr>
              <a:t>rated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為容量基值，額定電壓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400" baseline="-25000">
                <a:latin typeface="Times New Roman" pitchFamily="18" charset="0"/>
                <a:ea typeface="標楷體" pitchFamily="65" charset="-120"/>
              </a:rPr>
              <a:t>rated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為電壓基值，設變壓器之阻抗為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Z</a:t>
            </a:r>
            <a:r>
              <a:rPr lang="en-US" altLang="zh-TW" sz="2400" baseline="-25000"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:</a:t>
            </a:r>
            <a:endParaRPr lang="en-US" altLang="zh-TW" sz="2400" baseline="-250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042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24175"/>
            <a:ext cx="4897437" cy="1985963"/>
          </a:xfrm>
          <a:prstGeom prst="rect">
            <a:avLst/>
          </a:prstGeom>
          <a:noFill/>
        </p:spPr>
      </p:pic>
      <p:pic>
        <p:nvPicPr>
          <p:cNvPr id="60421" name="Picture 5" descr="剪輯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24400"/>
            <a:ext cx="4826000" cy="183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61444" name="Picture 4" descr="剪輯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064500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91513" cy="5400675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62468" name="Picture 4" descr="剪輯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7272337" cy="362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ea typeface="標楷體" pitchFamily="65" charset="-120"/>
              </a:rPr>
              <a:t>外鐵式變壓器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>
                <a:ea typeface="標楷體" pitchFamily="65" charset="-120"/>
              </a:rPr>
              <a:t>鐵心的形狀呈日字形，繞組在中柱，即鐵心包圍著繞組。</a:t>
            </a:r>
          </a:p>
          <a:p>
            <a:r>
              <a:rPr lang="zh-TW" altLang="en-US" sz="3600">
                <a:ea typeface="標楷體" pitchFamily="65" charset="-120"/>
              </a:rPr>
              <a:t>此型式的變壓器能承受的機械應力大，所以適用於低電壓大電流的場合，其用鐵量較內鐵式多。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9220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6840537" cy="434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ea typeface="標楷體" pitchFamily="65" charset="-120"/>
              </a:rPr>
              <a:t>分佈外鐵式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此種鐵心的形狀，使磁通的分佈呈輻射形狀。此型式的鐵心有ㄧ可裝置繞組的中間鐵心，且有四條磁通路徑，磁路及繞組每匝的平均長度較短。</a:t>
            </a:r>
          </a:p>
        </p:txBody>
      </p:sp>
      <p:pic>
        <p:nvPicPr>
          <p:cNvPr id="10244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97200"/>
            <a:ext cx="5472112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ea typeface="標楷體" pitchFamily="65" charset="-120"/>
              </a:rPr>
              <a:t>捲鐵式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>
                <a:ea typeface="標楷體" pitchFamily="65" charset="-120"/>
              </a:rPr>
              <a:t>鐵心採用冷軋的矽剛帶疊合而成，鐵心的磁路為連續的，且沒有個別疊片末端的接縫，磁阻小、激磁電流小、損失亦小，所以變壓器的效率很高。</a:t>
            </a:r>
          </a:p>
        </p:txBody>
      </p:sp>
      <p:pic>
        <p:nvPicPr>
          <p:cNvPr id="11268" name="Picture 4" descr="剪輯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716338"/>
            <a:ext cx="4105275" cy="2557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1165</Words>
  <Application>Microsoft Office PowerPoint</Application>
  <PresentationFormat>如螢幕大小 (4:3)</PresentationFormat>
  <Paragraphs>91</Paragraphs>
  <Slides>59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4" baseType="lpstr">
      <vt:lpstr>Arial</vt:lpstr>
      <vt:lpstr>新細明體</vt:lpstr>
      <vt:lpstr>標楷體</vt:lpstr>
      <vt:lpstr>Times New Roman</vt:lpstr>
      <vt:lpstr>預設簡報設計</vt:lpstr>
      <vt:lpstr>第二章  單相變壓器的原理、試驗、電壓調整率與效率</vt:lpstr>
      <vt:lpstr>變壓器的基本原理</vt:lpstr>
      <vt:lpstr>變壓器的構造</vt:lpstr>
      <vt:lpstr>內鐵式變壓器</vt:lpstr>
      <vt:lpstr>投影片 5</vt:lpstr>
      <vt:lpstr>外鐵式變壓器</vt:lpstr>
      <vt:lpstr>投影片 7</vt:lpstr>
      <vt:lpstr>分佈外鐵式</vt:lpstr>
      <vt:lpstr>捲鐵式</vt:lpstr>
      <vt:lpstr>理想變壓器(The ideal transformer)</vt:lpstr>
      <vt:lpstr>投影片 11</vt:lpstr>
      <vt:lpstr>投影片 12</vt:lpstr>
      <vt:lpstr>投影片 13</vt:lpstr>
      <vt:lpstr>投影片 14</vt:lpstr>
      <vt:lpstr>投影片 15</vt:lpstr>
      <vt:lpstr>經由理想變壓器的阻抗轉換</vt:lpstr>
      <vt:lpstr>實際變壓器(The real transformer)</vt:lpstr>
      <vt:lpstr>投影片 18</vt:lpstr>
      <vt:lpstr>投影片 19</vt:lpstr>
      <vt:lpstr>變壓器之等效電路(The equivalent circuit of a transformer)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變壓器的極性試驗</vt:lpstr>
      <vt:lpstr>極性的表示法</vt:lpstr>
      <vt:lpstr>極性試驗的方法</vt:lpstr>
      <vt:lpstr>投影片 34</vt:lpstr>
      <vt:lpstr>投影片 35</vt:lpstr>
      <vt:lpstr>開路試驗(Open circuit test)</vt:lpstr>
      <vt:lpstr>投影片 37</vt:lpstr>
      <vt:lpstr>短路試驗(Short circuit test)</vt:lpstr>
      <vt:lpstr>投影片 39</vt:lpstr>
      <vt:lpstr>投影片 40</vt:lpstr>
      <vt:lpstr>投影片 41</vt:lpstr>
      <vt:lpstr>變壓器的電壓調整率(Voltage regulation)</vt:lpstr>
      <vt:lpstr>投影片 43</vt:lpstr>
      <vt:lpstr>投影片 44</vt:lpstr>
      <vt:lpstr>投影片 45</vt:lpstr>
      <vt:lpstr>投影片 46</vt:lpstr>
      <vt:lpstr>變壓器之損失與效率</vt:lpstr>
      <vt:lpstr>負載損</vt:lpstr>
      <vt:lpstr>效率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單相變壓器的阻抗標么值(Per unit)</vt:lpstr>
      <vt:lpstr>投影片 58</vt:lpstr>
      <vt:lpstr>投影片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第二章單相變壓器的原理、試驗、電壓調整率與效率</dc:title>
  <dc:creator>田</dc:creator>
  <cp:lastModifiedBy>cls</cp:lastModifiedBy>
  <cp:revision>57</cp:revision>
  <dcterms:created xsi:type="dcterms:W3CDTF">2006-02-12T06:33:31Z</dcterms:created>
  <dcterms:modified xsi:type="dcterms:W3CDTF">2011-10-17T02:45:55Z</dcterms:modified>
</cp:coreProperties>
</file>